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4"/>
    <p:sldMasterId id="2147483670" r:id="rId5"/>
  </p:sldMasterIdLst>
  <p:notesMasterIdLst>
    <p:notesMasterId r:id="rId15"/>
  </p:notesMasterIdLst>
  <p:handoutMasterIdLst>
    <p:handoutMasterId r:id="rId16"/>
  </p:handoutMasterIdLst>
  <p:sldIdLst>
    <p:sldId id="269" r:id="rId6"/>
    <p:sldId id="393" r:id="rId7"/>
    <p:sldId id="591" r:id="rId8"/>
    <p:sldId id="397" r:id="rId9"/>
    <p:sldId id="601" r:id="rId10"/>
    <p:sldId id="602" r:id="rId11"/>
    <p:sldId id="599" r:id="rId12"/>
    <p:sldId id="266" r:id="rId13"/>
    <p:sldId id="355" r:id="rId14"/>
  </p:sldIdLst>
  <p:sldSz cx="9144000" cy="6858000" type="screen4x3"/>
  <p:notesSz cx="7315200" cy="96012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ll" initials="JCN" lastIdx="1" clrIdx="0"/>
  <p:cmAuthor id="1" name="Gordon, Glen" initials="GG" lastIdx="3" clrIdx="1">
    <p:extLst>
      <p:ext uri="{19B8F6BF-5375-455C-9EA6-DF929625EA0E}">
        <p15:presenceInfo xmlns:p15="http://schemas.microsoft.com/office/powerpoint/2012/main" userId="S-1-5-21-3223720959-1287763238-3712260780-735295" providerId="AD"/>
      </p:ext>
    </p:extLst>
  </p:cmAuthor>
  <p:cmAuthor id="2" name="Rustad, Rod R." initials="RRR" lastIdx="6" clrIdx="2">
    <p:extLst>
      <p:ext uri="{19B8F6BF-5375-455C-9EA6-DF929625EA0E}">
        <p15:presenceInfo xmlns:p15="http://schemas.microsoft.com/office/powerpoint/2012/main" userId="Rustad, Rod R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C2E"/>
    <a:srgbClr val="6E8778"/>
    <a:srgbClr val="033C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54" autoAdjust="0"/>
    <p:restoredTop sz="93731" autoAdjust="0"/>
  </p:normalViewPr>
  <p:slideViewPr>
    <p:cSldViewPr>
      <p:cViewPr varScale="1">
        <p:scale>
          <a:sx n="73" d="100"/>
          <a:sy n="73" d="100"/>
        </p:scale>
        <p:origin x="1152" y="62"/>
      </p:cViewPr>
      <p:guideLst>
        <p:guide orient="horz" pos="2160"/>
        <p:guide pos="144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-3422"/>
    </p:cViewPr>
  </p:sorterViewPr>
  <p:notesViewPr>
    <p:cSldViewPr>
      <p:cViewPr varScale="1">
        <p:scale>
          <a:sx n="77" d="100"/>
          <a:sy n="77" d="100"/>
        </p:scale>
        <p:origin x="-2952" y="-8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3" tIns="48317" rIns="96633" bIns="4831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3" tIns="48317" rIns="96633" bIns="48317" rtlCol="0"/>
          <a:lstStyle>
            <a:lvl1pPr algn="r">
              <a:defRPr sz="1300"/>
            </a:lvl1pPr>
          </a:lstStyle>
          <a:p>
            <a:fld id="{98DC83CF-CBA1-4CA4-A218-013F84D5C1E0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3" tIns="48317" rIns="96633" bIns="4831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3" tIns="48317" rIns="96633" bIns="48317" rtlCol="0" anchor="b"/>
          <a:lstStyle>
            <a:lvl1pPr algn="r">
              <a:defRPr sz="1300"/>
            </a:lvl1pPr>
          </a:lstStyle>
          <a:p>
            <a:fld id="{58EBED83-63AD-4D7D-B366-219B3108BB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509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33" tIns="48317" rIns="96633" bIns="4831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33" tIns="48317" rIns="96633" bIns="48317" rtlCol="0"/>
          <a:lstStyle>
            <a:lvl1pPr algn="r">
              <a:defRPr sz="1300"/>
            </a:lvl1pPr>
          </a:lstStyle>
          <a:p>
            <a:fld id="{21117837-AF87-499D-AB6C-34445AEFE84F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3" tIns="48317" rIns="96633" bIns="483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33" tIns="48317" rIns="96633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1726"/>
          </a:xfrm>
          <a:prstGeom prst="rect">
            <a:avLst/>
          </a:prstGeom>
        </p:spPr>
        <p:txBody>
          <a:bodyPr vert="horz" lIns="96633" tIns="48317" rIns="96633" bIns="4831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vert="horz" lIns="96633" tIns="48317" rIns="96633" bIns="48317" rtlCol="0" anchor="b"/>
          <a:lstStyle>
            <a:lvl1pPr algn="r">
              <a:defRPr sz="1300"/>
            </a:lvl1pPr>
          </a:lstStyle>
          <a:p>
            <a:fld id="{E2AC0AE7-D71E-4109-8E5B-DD5AD9AC1A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95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Describe AOCs</a:t>
            </a:r>
          </a:p>
          <a:p>
            <a:r>
              <a:rPr lang="en-US" dirty="0"/>
              <a:t>Note extraction wells shallow and deep</a:t>
            </a:r>
          </a:p>
          <a:p>
            <a:r>
              <a:rPr lang="en-US" dirty="0"/>
              <a:t>Monitoring locations </a:t>
            </a:r>
          </a:p>
          <a:p>
            <a:r>
              <a:rPr lang="en-US" dirty="0"/>
              <a:t>Video of plume is next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F5745-C178-4DBE-A3C6-9E9F1BF7849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477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Girl2.jpg"/>
          <p:cNvPicPr>
            <a:picLocks noChangeAspect="1"/>
          </p:cNvPicPr>
          <p:nvPr userDrawn="1"/>
        </p:nvPicPr>
        <p:blipFill>
          <a:blip r:embed="rId2"/>
          <a:srcRect r="3390"/>
          <a:stretch>
            <a:fillRect/>
          </a:stretch>
        </p:blipFill>
        <p:spPr>
          <a:xfrm>
            <a:off x="4800600" y="1574800"/>
            <a:ext cx="4343400" cy="2997200"/>
          </a:xfrm>
          <a:prstGeom prst="rect">
            <a:avLst/>
          </a:prstGeom>
        </p:spPr>
      </p:pic>
      <p:pic>
        <p:nvPicPr>
          <p:cNvPr id="28" name="Picture 27" descr="girl&amp;guy.jpg"/>
          <p:cNvPicPr>
            <a:picLocks noChangeAspect="1"/>
          </p:cNvPicPr>
          <p:nvPr userDrawn="1"/>
        </p:nvPicPr>
        <p:blipFill>
          <a:blip r:embed="rId3"/>
          <a:srcRect l="5357" t="2429" b="10143"/>
          <a:stretch>
            <a:fillRect/>
          </a:stretch>
        </p:blipFill>
        <p:spPr>
          <a:xfrm>
            <a:off x="4038600" y="4114800"/>
            <a:ext cx="4038600" cy="2743200"/>
          </a:xfrm>
          <a:prstGeom prst="rect">
            <a:avLst/>
          </a:prstGeom>
        </p:spPr>
      </p:pic>
      <p:pic>
        <p:nvPicPr>
          <p:cNvPr id="27" name="Picture 26" descr="pic.jpg"/>
          <p:cNvPicPr>
            <a:picLocks noChangeAspect="1"/>
          </p:cNvPicPr>
          <p:nvPr userDrawn="1"/>
        </p:nvPicPr>
        <p:blipFill>
          <a:blip r:embed="rId4"/>
          <a:srcRect t="4167" r="15418" b="18859"/>
          <a:stretch>
            <a:fillRect/>
          </a:stretch>
        </p:blipFill>
        <p:spPr>
          <a:xfrm>
            <a:off x="7315199" y="4114800"/>
            <a:ext cx="1828801" cy="2743200"/>
          </a:xfrm>
          <a:prstGeom prst="rect">
            <a:avLst/>
          </a:prstGeom>
        </p:spPr>
      </p:pic>
      <p:pic>
        <p:nvPicPr>
          <p:cNvPr id="21" name="Picture 20" descr="Guy.jpg"/>
          <p:cNvPicPr>
            <a:picLocks noChangeAspect="1"/>
          </p:cNvPicPr>
          <p:nvPr userDrawn="1"/>
        </p:nvPicPr>
        <p:blipFill>
          <a:blip r:embed="rId5"/>
          <a:srcRect l="13978" r="32258"/>
          <a:stretch>
            <a:fillRect/>
          </a:stretch>
        </p:blipFill>
        <p:spPr>
          <a:xfrm flipH="1">
            <a:off x="1143000" y="3581400"/>
            <a:ext cx="1905000" cy="2834640"/>
          </a:xfrm>
          <a:prstGeom prst="rect">
            <a:avLst/>
          </a:prstGeom>
        </p:spPr>
      </p:pic>
      <p:sp>
        <p:nvSpPr>
          <p:cNvPr id="11" name="Line 19"/>
          <p:cNvSpPr>
            <a:spLocks noChangeShapeType="1"/>
          </p:cNvSpPr>
          <p:nvPr userDrawn="1"/>
        </p:nvSpPr>
        <p:spPr bwMode="auto">
          <a:xfrm>
            <a:off x="4572000" y="4114800"/>
            <a:ext cx="4572000" cy="0"/>
          </a:xfrm>
          <a:prstGeom prst="line">
            <a:avLst/>
          </a:prstGeom>
          <a:noFill/>
          <a:ln w="63500">
            <a:solidFill>
              <a:srgbClr val="6E8778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" name="Line 19"/>
          <p:cNvSpPr>
            <a:spLocks noChangeShapeType="1"/>
          </p:cNvSpPr>
          <p:nvPr userDrawn="1"/>
        </p:nvSpPr>
        <p:spPr bwMode="auto">
          <a:xfrm rot="16200000">
            <a:off x="5943601" y="5486399"/>
            <a:ext cx="2743200" cy="1"/>
          </a:xfrm>
          <a:prstGeom prst="line">
            <a:avLst/>
          </a:prstGeom>
          <a:noFill/>
          <a:ln w="63500">
            <a:solidFill>
              <a:srgbClr val="6E8778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1219200"/>
            <a:ext cx="6324600" cy="762000"/>
          </a:xfrm>
          <a:prstGeom prst="rect">
            <a:avLst/>
          </a:prstGeom>
        </p:spPr>
        <p:txBody>
          <a:bodyPr/>
          <a:lstStyle>
            <a:lvl1pPr algn="l">
              <a:def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33C6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2667000"/>
            <a:ext cx="3352800" cy="381000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1" kern="1200" baseline="0" dirty="0" smtClean="0">
                <a:solidFill>
                  <a:srgbClr val="033C61"/>
                </a:solidFill>
                <a:latin typeface="Arial" charset="0"/>
                <a:ea typeface="+mn-ea"/>
                <a:cs typeface="+mn-cs"/>
              </a:defRPr>
            </a:lvl1pPr>
            <a:lvl2pPr marL="0" indent="0" algn="l" rtl="0" fontAlgn="base">
              <a:spcBef>
                <a:spcPct val="50000"/>
              </a:spcBef>
              <a:spcAft>
                <a:spcPct val="0"/>
              </a:spcAft>
              <a:buNone/>
              <a:defRPr lang="en-US" sz="1400" b="0" kern="1200" dirty="0" smtClean="0">
                <a:solidFill>
                  <a:srgbClr val="033C6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spcBef>
                <a:spcPct val="50000"/>
              </a:spcBef>
              <a:spcAft>
                <a:spcPct val="0"/>
              </a:spcAft>
              <a:buNone/>
              <a:defRPr lang="en-US" sz="1400" b="0" kern="1200" baseline="0" dirty="0" smtClean="0">
                <a:solidFill>
                  <a:srgbClr val="033C61"/>
                </a:solidFill>
                <a:latin typeface="Arial" charset="0"/>
                <a:ea typeface="+mn-ea"/>
                <a:cs typeface="+mn-cs"/>
              </a:defRPr>
            </a:lvl3pPr>
            <a:lvl4pPr marL="0" indent="0" algn="l" rtl="0" fontAlgn="base">
              <a:spcBef>
                <a:spcPct val="50000"/>
              </a:spcBef>
              <a:spcAft>
                <a:spcPct val="0"/>
              </a:spcAft>
              <a:buNone/>
              <a:defRPr lang="en-US" sz="1400" b="0" kern="1200" dirty="0" smtClean="0">
                <a:solidFill>
                  <a:srgbClr val="033C61"/>
                </a:solidFill>
                <a:latin typeface="Arial" charset="0"/>
                <a:ea typeface="+mn-ea"/>
                <a:cs typeface="+mn-cs"/>
              </a:defRPr>
            </a:lvl4pPr>
            <a:lvl5pPr marL="0" indent="0" algn="l" rtl="0" fontAlgn="base">
              <a:spcBef>
                <a:spcPct val="50000"/>
              </a:spcBef>
              <a:spcAft>
                <a:spcPct val="0"/>
              </a:spcAft>
              <a:buNone/>
              <a:defRPr lang="en-US" sz="1400" b="0" kern="1200" dirty="0" smtClean="0">
                <a:solidFill>
                  <a:srgbClr val="033C6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3048000"/>
            <a:ext cx="3352800" cy="1295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tabLst/>
              <a:defRPr lang="en-US" sz="1400" b="0" kern="1200" baseline="0" dirty="0" smtClean="0">
                <a:solidFill>
                  <a:srgbClr val="033C6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Presenter Title</a:t>
            </a:r>
            <a:br>
              <a:rPr lang="en-US" dirty="0"/>
            </a:br>
            <a:r>
              <a:rPr lang="en-US" dirty="0"/>
              <a:t>ERDC Lab or Office</a:t>
            </a:r>
            <a:br>
              <a:rPr lang="en-US" dirty="0"/>
            </a:br>
            <a:r>
              <a:rPr lang="en-US" dirty="0"/>
              <a:t>Date of Presentation</a:t>
            </a:r>
          </a:p>
        </p:txBody>
      </p:sp>
      <p:pic>
        <p:nvPicPr>
          <p:cNvPr id="14" name="Picture 13" descr="USACE_logo-w-name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943600"/>
            <a:ext cx="897570" cy="717595"/>
          </a:xfrm>
          <a:prstGeom prst="rect">
            <a:avLst/>
          </a:prstGeom>
        </p:spPr>
      </p:pic>
      <p:pic>
        <p:nvPicPr>
          <p:cNvPr id="15" name="Picture 14" descr="logo-2-line-name-and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943600"/>
            <a:ext cx="1459976" cy="685800"/>
          </a:xfrm>
          <a:prstGeom prst="rect">
            <a:avLst/>
          </a:prstGeom>
        </p:spPr>
      </p:pic>
      <p:pic>
        <p:nvPicPr>
          <p:cNvPr id="16" name="Picture 15" descr="ARMY logo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2400" y="5943600"/>
            <a:ext cx="762000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26316"/>
            <a:ext cx="8229600" cy="4935217"/>
          </a:xfrm>
        </p:spPr>
        <p:txBody>
          <a:bodyPr lIns="0" rIns="0"/>
          <a:lstStyle>
            <a:lvl1pPr>
              <a:defRPr sz="2400" spc="0" baseline="0">
                <a:solidFill>
                  <a:srgbClr val="1A34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22295" indent="-366704">
              <a:defRPr sz="2400" spc="0" baseline="0">
                <a:solidFill>
                  <a:srgbClr val="1A34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077886" indent="-355591">
              <a:defRPr sz="2200" spc="0" baseline="0">
                <a:solidFill>
                  <a:srgbClr val="1A34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433477" indent="-355591">
              <a:defRPr spc="0" baseline="0">
                <a:solidFill>
                  <a:srgbClr val="1A34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790655" indent="-357179">
              <a:defRPr spc="0" baseline="0">
                <a:solidFill>
                  <a:srgbClr val="1A34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 (Segoe UI 24pt)</a:t>
            </a:r>
          </a:p>
          <a:p>
            <a:pPr lvl="1"/>
            <a:r>
              <a:rPr lang="en-US" dirty="0"/>
              <a:t>Second level (Segoe UI 24pt)</a:t>
            </a:r>
          </a:p>
          <a:p>
            <a:pPr lvl="2"/>
            <a:r>
              <a:rPr lang="en-US" dirty="0"/>
              <a:t>Third level (Segoe UI 22pt)</a:t>
            </a:r>
          </a:p>
          <a:p>
            <a:pPr lvl="3"/>
            <a:r>
              <a:rPr lang="en-US" dirty="0"/>
              <a:t>Fourth level (Segoe UI 20pt)</a:t>
            </a:r>
          </a:p>
          <a:p>
            <a:pPr lvl="4"/>
            <a:r>
              <a:rPr lang="en-US" dirty="0"/>
              <a:t>Fifth level (Segoe UI 20pt)</a:t>
            </a:r>
            <a:endParaRPr lang="en-GB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5" y="295937"/>
            <a:ext cx="8208912" cy="61025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2800" b="0" spc="0" baseline="0">
                <a:solidFill>
                  <a:srgbClr val="1A344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3600" spc="40" baseline="0">
                <a:solidFill>
                  <a:srgbClr val="384D9B"/>
                </a:solidFill>
                <a:latin typeface="Arial" panose="020B0604020202020204" pitchFamily="34" charset="0"/>
              </a:defRPr>
            </a:lvl2pPr>
            <a:lvl3pPr>
              <a:defRPr sz="3600" spc="40" baseline="0">
                <a:solidFill>
                  <a:srgbClr val="384D9B"/>
                </a:solidFill>
                <a:latin typeface="Arial" panose="020B0604020202020204" pitchFamily="34" charset="0"/>
              </a:defRPr>
            </a:lvl3pPr>
            <a:lvl4pPr>
              <a:defRPr sz="3600" spc="40" baseline="0">
                <a:solidFill>
                  <a:srgbClr val="384D9B"/>
                </a:solidFill>
                <a:latin typeface="Arial" panose="020B0604020202020204" pitchFamily="34" charset="0"/>
              </a:defRPr>
            </a:lvl4pPr>
            <a:lvl5pPr>
              <a:defRPr sz="3600" spc="40" baseline="0">
                <a:solidFill>
                  <a:srgbClr val="384D9B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Slide title (Segoe UI 28pt)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6" y="1004457"/>
            <a:ext cx="8254365" cy="0"/>
          </a:xfrm>
          <a:prstGeom prst="line">
            <a:avLst/>
          </a:prstGeom>
          <a:ln w="6350">
            <a:solidFill>
              <a:srgbClr val="233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1550" y="6335889"/>
            <a:ext cx="510477" cy="253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-100" baseline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3B3120AC-0FB0-4B1F-9EA2-DF78B8AED3C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2"/>
          </p:nvPr>
        </p:nvSpPr>
        <p:spPr>
          <a:xfrm>
            <a:off x="962027" y="6335889"/>
            <a:ext cx="1343024" cy="253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A presentation by Wood.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840" y="6399898"/>
            <a:ext cx="670592" cy="133011"/>
          </a:xfrm>
          <a:prstGeom prst="rect">
            <a:avLst/>
          </a:prstGeom>
        </p:spPr>
      </p:pic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305050" y="6335889"/>
            <a:ext cx="5514975" cy="253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0" baseline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9854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888D-993F-44D1-BA43-C8D308276CE3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AFAA-A90C-4D31-9752-2ED09D97C6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888D-993F-44D1-BA43-C8D308276CE3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AFAA-A90C-4D31-9752-2ED09D97C6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888D-993F-44D1-BA43-C8D308276CE3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AFAA-A90C-4D31-9752-2ED09D97C6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888D-993F-44D1-BA43-C8D308276CE3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AFAA-A90C-4D31-9752-2ED09D97C6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888D-993F-44D1-BA43-C8D308276CE3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AFAA-A90C-4D31-9752-2ED09D97C6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888D-993F-44D1-BA43-C8D308276CE3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AFAA-A90C-4D31-9752-2ED09D97C6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888D-993F-44D1-BA43-C8D308276CE3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AFAA-A90C-4D31-9752-2ED09D97C6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888D-993F-44D1-BA43-C8D308276CE3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AFAA-A90C-4D31-9752-2ED09D97C6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888D-993F-44D1-BA43-C8D308276CE3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AFAA-A90C-4D31-9752-2ED09D97C6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6125" indent="-293688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8259A0-B2B6-4A51-8281-FB7C9390777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888D-993F-44D1-BA43-C8D308276CE3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AFAA-A90C-4D31-9752-2ED09D97C6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888D-993F-44D1-BA43-C8D308276CE3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AFAA-A90C-4D31-9752-2ED09D97C6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FE8071-4869-4383-AF9F-74A0EEE90E5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BF9707-126B-4905-B024-C55801C84AB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5120D9-61F1-42F2-8D8E-4F655175A6F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445313-CC83-4504-93DA-BBEC7E835DA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8FEEE0-7A08-4071-B5B8-350C978D59D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FC1934-DC50-417B-8BF8-32BF59F432E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A555B-53EE-4087-8E31-619DB394EBFC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C11C-C8F8-4718-8E74-BA1491E3A5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6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F8988399-E04C-4A3C-828A-9E368179D8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Line 10"/>
          <p:cNvSpPr>
            <a:spLocks noChangeShapeType="1"/>
          </p:cNvSpPr>
          <p:nvPr userDrawn="1"/>
        </p:nvSpPr>
        <p:spPr bwMode="auto">
          <a:xfrm flipH="1">
            <a:off x="427383" y="6324600"/>
            <a:ext cx="832104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308344" y="6324600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 spc="0" dirty="0">
                <a:solidFill>
                  <a:schemeClr val="tx1"/>
                </a:solidFill>
              </a:rPr>
              <a:t>Innovative solutions </a:t>
            </a:r>
            <a:r>
              <a:rPr lang="en-US" sz="1200" b="1" i="1" spc="0" baseline="0" dirty="0">
                <a:solidFill>
                  <a:schemeClr val="tx1"/>
                </a:solidFill>
              </a:rPr>
              <a:t>for a safer, better world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81000" y="6356499"/>
            <a:ext cx="19050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BUILDING STRONG</a:t>
            </a:r>
            <a:r>
              <a:rPr lang="en-US" sz="1050" b="1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®</a:t>
            </a:r>
          </a:p>
        </p:txBody>
      </p:sp>
      <p:pic>
        <p:nvPicPr>
          <p:cNvPr id="2" name="Picture 1" descr="usace-castle-for-PPT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715000"/>
            <a:ext cx="533400" cy="396744"/>
          </a:xfrm>
          <a:prstGeom prst="rect">
            <a:avLst/>
          </a:prstGeom>
        </p:spPr>
      </p:pic>
      <p:pic>
        <p:nvPicPr>
          <p:cNvPr id="3" name="Picture 2" descr="logo-color-nothing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867400"/>
            <a:ext cx="1434844" cy="344613"/>
          </a:xfrm>
          <a:prstGeom prst="rect">
            <a:avLst/>
          </a:prstGeom>
        </p:spPr>
      </p:pic>
      <p:pic>
        <p:nvPicPr>
          <p:cNvPr id="10" name="Picture 9" descr="ARMY logo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81000" y="5715000"/>
            <a:ext cx="533400" cy="533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82" r:id="rId9"/>
    <p:sldLayoutId id="2147483683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033C6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1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8888D-993F-44D1-BA43-C8D308276CE3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EAFAA-A90C-4D31-9752-2ED09D97C6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Restoration Advisory Board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September 11, 2019</a:t>
            </a:r>
          </a:p>
        </p:txBody>
      </p:sp>
    </p:spTree>
    <p:extLst>
      <p:ext uri="{BB962C8B-B14F-4D97-AF65-F5344CB8AC3E}">
        <p14:creationId xmlns:p14="http://schemas.microsoft.com/office/powerpoint/2010/main" val="1337094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86200"/>
          </a:xfrm>
        </p:spPr>
        <p:txBody>
          <a:bodyPr/>
          <a:lstStyle/>
          <a:p>
            <a:pPr lvl="0"/>
            <a:r>
              <a:rPr lang="en-US" sz="2400" dirty="0"/>
              <a:t>Introductions and May Meeting Minutes</a:t>
            </a:r>
          </a:p>
          <a:p>
            <a:pPr lvl="0"/>
            <a:r>
              <a:rPr lang="en-US" sz="2400" dirty="0"/>
              <a:t>Conceptual Model Refresher</a:t>
            </a:r>
          </a:p>
          <a:p>
            <a:pPr lvl="0"/>
            <a:r>
              <a:rPr lang="en-US" sz="2400" dirty="0"/>
              <a:t>June Soil Gas Sampling</a:t>
            </a:r>
          </a:p>
          <a:p>
            <a:pPr lvl="0"/>
            <a:r>
              <a:rPr lang="en-US" sz="2400" dirty="0"/>
              <a:t>Richmond Middle School August Sampling</a:t>
            </a:r>
          </a:p>
          <a:p>
            <a:pPr lvl="0"/>
            <a:r>
              <a:rPr lang="en-US" sz="2400" dirty="0"/>
              <a:t>Norwich Groundwater Sampling</a:t>
            </a:r>
          </a:p>
          <a:p>
            <a:r>
              <a:rPr lang="en-US" sz="2400" dirty="0"/>
              <a:t>Feasibility Study Report Status</a:t>
            </a:r>
          </a:p>
          <a:p>
            <a:r>
              <a:rPr lang="en-US" sz="2400" dirty="0"/>
              <a:t>Upcoming Work</a:t>
            </a:r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2686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0827BC8-1788-4062-BA86-E06FEC40A4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20" y="1125539"/>
            <a:ext cx="6998061" cy="4513261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7EA22-3D3F-4BBB-8788-93CE2FE0B0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33C61"/>
                </a:solidFill>
              </a:rPr>
              <a:t>SVE Pilot Systems at AOC 2 and AOC 9 Update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B7B11B-7AC6-43DC-BABE-51449D346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3120AC-0FB0-4B1F-9EA2-DF78B8AED3C7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78C759-1AD6-44DE-8804-28054B37804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A presentation by Wood.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897E7C-C1CB-4C93-AD44-B8F00081F2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8FF3C1-2071-46E2-8162-CD4A29DC3701}"/>
              </a:ext>
            </a:extLst>
          </p:cNvPr>
          <p:cNvSpPr txBox="1"/>
          <p:nvPr/>
        </p:nvSpPr>
        <p:spPr>
          <a:xfrm>
            <a:off x="1087120" y="2153920"/>
            <a:ext cx="1087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AOC 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090506-E2A5-49BE-A850-0110494F2546}"/>
              </a:ext>
            </a:extLst>
          </p:cNvPr>
          <p:cNvSpPr txBox="1"/>
          <p:nvPr/>
        </p:nvSpPr>
        <p:spPr>
          <a:xfrm>
            <a:off x="4958080" y="192308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AOC 2</a:t>
            </a:r>
          </a:p>
        </p:txBody>
      </p:sp>
    </p:spTree>
    <p:extLst>
      <p:ext uri="{BB962C8B-B14F-4D97-AF65-F5344CB8AC3E}">
        <p14:creationId xmlns:p14="http://schemas.microsoft.com/office/powerpoint/2010/main" val="2700911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B3DCD-A1E0-4C1C-99FD-442FEBC0F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sz="2800" dirty="0"/>
              <a:t>Richmond Middle School Indoor Air Sampling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7C603-444A-4A2A-9D9B-60C4D6893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3886200"/>
          </a:xfrm>
        </p:spPr>
        <p:txBody>
          <a:bodyPr/>
          <a:lstStyle/>
          <a:p>
            <a:r>
              <a:rPr lang="en-US" sz="2600" dirty="0"/>
              <a:t>Attended SAU70 School Board May 2018 Meeting</a:t>
            </a:r>
          </a:p>
          <a:p>
            <a:r>
              <a:rPr lang="en-US" sz="2600" dirty="0"/>
              <a:t>Sample December 2018</a:t>
            </a:r>
          </a:p>
          <a:p>
            <a:r>
              <a:rPr lang="en-US" sz="2600" dirty="0"/>
              <a:t>Sample in August and December 2019 (bi-annual)</a:t>
            </a:r>
          </a:p>
          <a:p>
            <a:r>
              <a:rPr lang="en-US" sz="2600" dirty="0"/>
              <a:t>Sample August 2020 </a:t>
            </a:r>
          </a:p>
          <a:p>
            <a:r>
              <a:rPr lang="en-US" sz="2600" dirty="0"/>
              <a:t>Cease Monitoring following August 2020 sampling event</a:t>
            </a:r>
          </a:p>
          <a:p>
            <a:r>
              <a:rPr lang="en-US" sz="2600" dirty="0"/>
              <a:t>RMS will be evaluated as part of the 5-Year Review Cycle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161594-DC1C-4AB3-BAB7-73163DC14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6759"/>
            <a:ext cx="9144000" cy="597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41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B3DCD-A1E0-4C1C-99FD-442FEBC0F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sz="2800" dirty="0"/>
              <a:t>Richmond Middle School Indoor Air Sampling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7C603-444A-4A2A-9D9B-60C4D6893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0852"/>
            <a:ext cx="8229600" cy="3886200"/>
          </a:xfrm>
        </p:spPr>
        <p:txBody>
          <a:bodyPr/>
          <a:lstStyle/>
          <a:p>
            <a:r>
              <a:rPr lang="en-US" sz="2600" dirty="0"/>
              <a:t>Each sample non-detect for TCE save for one low level detection in a sub-slab sample</a:t>
            </a:r>
          </a:p>
          <a:p>
            <a:r>
              <a:rPr lang="en-US" sz="2600" dirty="0"/>
              <a:t>Next Sampling August 2020 </a:t>
            </a:r>
          </a:p>
          <a:p>
            <a:r>
              <a:rPr lang="en-US" sz="2600" dirty="0"/>
              <a:t>Cease Monitoring following August 2020 sampling event</a:t>
            </a:r>
          </a:p>
          <a:p>
            <a:r>
              <a:rPr lang="en-US" sz="2600" dirty="0"/>
              <a:t>RMS will be evaluated as part of the 5-Year Review Cycle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071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B3DCD-A1E0-4C1C-99FD-442FEBC0F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sz="2800" dirty="0"/>
              <a:t>Norwich Groundwater Sampling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7C603-444A-4A2A-9D9B-60C4D6893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0852"/>
            <a:ext cx="8229600" cy="3886200"/>
          </a:xfrm>
        </p:spPr>
        <p:txBody>
          <a:bodyPr/>
          <a:lstStyle/>
          <a:p>
            <a:r>
              <a:rPr lang="en-US" sz="2600" dirty="0"/>
              <a:t>Evaluated possible groundwater wells within a 1,500 foot search radius of TCE contamination below the Connecticut River</a:t>
            </a:r>
          </a:p>
          <a:p>
            <a:r>
              <a:rPr lang="en-US" sz="2600" dirty="0"/>
              <a:t>Found 2 wells that did not exist in the 1990’s </a:t>
            </a:r>
          </a:p>
          <a:p>
            <a:r>
              <a:rPr lang="en-US" sz="2600" dirty="0"/>
              <a:t>One bedrock well and a dug well (shallow overburden).</a:t>
            </a:r>
          </a:p>
          <a:p>
            <a:r>
              <a:rPr lang="en-US" sz="2600" dirty="0"/>
              <a:t>Both wells were non-detect for TCE.</a:t>
            </a:r>
          </a:p>
        </p:txBody>
      </p:sp>
    </p:spTree>
    <p:extLst>
      <p:ext uri="{BB962C8B-B14F-4D97-AF65-F5344CB8AC3E}">
        <p14:creationId xmlns:p14="http://schemas.microsoft.com/office/powerpoint/2010/main" val="27080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05BD0-C1C2-43F3-B494-F2170C079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Feasibility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25F7D-8E8C-4240-B7BD-423AF2974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Formal comments from USACE are being addressed</a:t>
            </a:r>
          </a:p>
          <a:p>
            <a:r>
              <a:rPr lang="en-US" dirty="0"/>
              <a:t>Groundwater cleanup is the key issue</a:t>
            </a:r>
          </a:p>
          <a:p>
            <a:r>
              <a:rPr lang="en-US" dirty="0"/>
              <a:t>Additional groundwater modeling has been performed to support remedy evaluation</a:t>
            </a:r>
          </a:p>
          <a:p>
            <a:r>
              <a:rPr lang="en-US" dirty="0"/>
              <a:t>Report is being revised to allow more flexibility during long-term site management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389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886200"/>
          </a:xfrm>
        </p:spPr>
        <p:txBody>
          <a:bodyPr/>
          <a:lstStyle/>
          <a:p>
            <a:r>
              <a:rPr lang="en-US" sz="2400" dirty="0"/>
              <a:t>Continue to monitor rebound concentrations at AOC 2 and AOC 9.</a:t>
            </a:r>
          </a:p>
          <a:p>
            <a:r>
              <a:rPr lang="en-US" sz="2400" dirty="0"/>
              <a:t>Enhanced Permeability Pilot Testing Fall 2019</a:t>
            </a:r>
          </a:p>
          <a:p>
            <a:r>
              <a:rPr lang="en-US" sz="2400" dirty="0"/>
              <a:t>Finalize Feasibility Study</a:t>
            </a:r>
          </a:p>
        </p:txBody>
      </p:sp>
    </p:spTree>
    <p:extLst>
      <p:ext uri="{BB962C8B-B14F-4D97-AF65-F5344CB8AC3E}">
        <p14:creationId xmlns:p14="http://schemas.microsoft.com/office/powerpoint/2010/main" val="83598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 or Comments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417638"/>
            <a:ext cx="3228975" cy="4305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7" y="2479723"/>
            <a:ext cx="5322291" cy="324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085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A9CD499D938747B736DC64F19D7B59" ma:contentTypeVersion="5" ma:contentTypeDescription="Create a new document." ma:contentTypeScope="" ma:versionID="e7e778b36c58d03737b247d53b3c57f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350F64-642B-42B3-B7AD-7FB7352999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111903-88B2-4055-824A-249352DB2C7D}">
  <ds:schemaRefs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42F7296-CE66-44FE-8C7C-4EAB6D2226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15395</TotalTime>
  <Words>273</Words>
  <Application>Microsoft Office PowerPoint</Application>
  <PresentationFormat>On-screen Show (4:3)</PresentationFormat>
  <Paragraphs>50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Segoe UI</vt:lpstr>
      <vt:lpstr>Wingdings</vt:lpstr>
      <vt:lpstr>Wingdings 3</vt:lpstr>
      <vt:lpstr>Slide Master</vt:lpstr>
      <vt:lpstr>Custom Design</vt:lpstr>
      <vt:lpstr>Restoration Advisory Board Meeting</vt:lpstr>
      <vt:lpstr>Agenda</vt:lpstr>
      <vt:lpstr>PowerPoint Presentation</vt:lpstr>
      <vt:lpstr>Richmond Middle School Indoor Air Sampling </vt:lpstr>
      <vt:lpstr>Richmond Middle School Indoor Air Sampling </vt:lpstr>
      <vt:lpstr>Norwich Groundwater Sampling </vt:lpstr>
      <vt:lpstr>Feasibility Study</vt:lpstr>
      <vt:lpstr>Future Work</vt:lpstr>
      <vt:lpstr>Thank You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b6imemb6</dc:creator>
  <cp:lastModifiedBy> </cp:lastModifiedBy>
  <cp:revision>461</cp:revision>
  <cp:lastPrinted>2019-04-16T16:38:49Z</cp:lastPrinted>
  <dcterms:created xsi:type="dcterms:W3CDTF">2009-05-21T17:19:18Z</dcterms:created>
  <dcterms:modified xsi:type="dcterms:W3CDTF">2019-09-11T13:08:38Z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C3F847D0-7A03-4F3B-B9C4-73E1E885AE44</vt:lpwstr>
  </property>
  <property fmtid="{D5CDD505-2E9C-101B-9397-08002B2CF9AE}" pid="3" name="ArticulatePath">
    <vt:lpwstr>ERDC-PPT_Template</vt:lpwstr>
  </property>
  <property fmtid="{D5CDD505-2E9C-101B-9397-08002B2CF9AE}" pid="4" name="ContentTypeId">
    <vt:lpwstr>0x010100E1A9CD499D938747B736DC64F19D7B59</vt:lpwstr>
  </property>
</Properties>
</file>